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4" r:id="rId3"/>
    <p:sldId id="285" r:id="rId4"/>
    <p:sldId id="286" r:id="rId5"/>
    <p:sldId id="257" r:id="rId6"/>
    <p:sldId id="287" r:id="rId7"/>
    <p:sldId id="258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69" r:id="rId20"/>
    <p:sldId id="277" r:id="rId21"/>
    <p:sldId id="278" r:id="rId22"/>
    <p:sldId id="280" r:id="rId23"/>
    <p:sldId id="281" r:id="rId24"/>
    <p:sldId id="282" r:id="rId25"/>
    <p:sldId id="273" r:id="rId26"/>
  </p:sldIdLst>
  <p:sldSz cx="9144000" cy="6858000" type="screen4x3"/>
  <p:notesSz cx="6742113" cy="98726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607E0-6D61-45E1-8545-715094C570F4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0B6D-F5D5-483C-92DE-DA8E14FD3C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61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CDAC7-A5C0-472C-833C-8F0B46029DF9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1FD3A-A4A5-4B63-85C1-4F9E2E663ED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41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1FD3A-A4A5-4B63-85C1-4F9E2E663ED9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D4C2E-A9C9-423E-BF04-EED881F572E2}" type="slidenum">
              <a:rPr lang="en-US"/>
              <a:pPr/>
              <a:t>22</a:t>
            </a:fld>
            <a:endParaRPr lang="th-TH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B0B8-9BA7-43B4-B753-03860BE5D79F}" type="datetimeFigureOut">
              <a:rPr lang="th-TH" smtClean="0"/>
              <a:pPr/>
              <a:t>01/11/57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257DE-C474-4AF9-9606-075423AC347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Link%20CQI%20&#3585;&#3632;&#3611;&#3632;%2057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54592" y="-1037853"/>
            <a:ext cx="88924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zh-CN" sz="7000" b="1" dirty="0" smtClean="0">
              <a:solidFill>
                <a:srgbClr val="000000"/>
              </a:solidFill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zh-CN" sz="7000" b="1" dirty="0" smtClean="0">
                <a:solidFill>
                  <a:srgbClr val="000000"/>
                </a:solidFill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ชื่อผลงาน </a:t>
            </a:r>
            <a:endParaRPr kumimoji="0" lang="en-US" altLang="zh-CN" sz="7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7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</a:t>
            </a:r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ลดระยะเวลาเริ่มยา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ต้าน</a:t>
            </a:r>
            <a:r>
              <a:rPr lang="th-TH" sz="7200" b="1" dirty="0" err="1" smtClean="0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en-US" sz="7200" b="1" dirty="0" smtClean="0">
                <a:latin typeface="TH SarabunPSK" pitchFamily="34" charset="-34"/>
                <a:cs typeface="TH SarabunPSK" pitchFamily="34" charset="-34"/>
              </a:rPr>
              <a:t>ARV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zh-CN" sz="7200" b="1" dirty="0" smtClean="0">
                <a:latin typeface="TH SarabunPSK" pitchFamily="34" charset="-34"/>
                <a:cs typeface="TH SarabunPSK" pitchFamily="34" charset="-34"/>
              </a:rPr>
              <a:t>โรงพยาบาลระแงะ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kumimoji="0" lang="th-TH" altLang="zh-CN" sz="7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นราธิวาส</a:t>
            </a:r>
            <a:endParaRPr kumimoji="0" lang="th-TH" altLang="zh-CN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504" y="116381"/>
            <a:ext cx="8536462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500" b="1" dirty="0" smtClean="0">
                <a:latin typeface="Tahoma" pitchFamily="34" charset="0"/>
                <a:cs typeface="Tahoma" pitchFamily="34" charset="0"/>
              </a:rPr>
              <a:t>Flow Chart </a:t>
            </a:r>
            <a:r>
              <a:rPr lang="th-TH" sz="2500" b="1" dirty="0" smtClean="0">
                <a:latin typeface="Tahoma" pitchFamily="34" charset="0"/>
                <a:cs typeface="Tahoma" pitchFamily="34" charset="0"/>
              </a:rPr>
              <a:t>แสดงขั้นตอนการดำเนินงาน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marL="268288" indent="-268288"/>
            <a:r>
              <a:rPr lang="en-US" sz="2500" dirty="0" smtClean="0">
                <a:latin typeface="Tahoma" pitchFamily="34" charset="0"/>
                <a:cs typeface="Tahoma" pitchFamily="34" charset="0"/>
              </a:rPr>
              <a:t>1.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ประชุมทีมงานดูแลผู้ป่วยเอดส์ </a:t>
            </a:r>
            <a:r>
              <a:rPr lang="th-TH" sz="2500" dirty="0" err="1" smtClean="0">
                <a:latin typeface="Tahoma" pitchFamily="34" charset="0"/>
                <a:cs typeface="Tahoma" pitchFamily="34" charset="0"/>
              </a:rPr>
              <a:t>สห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สาขาวิชาชีพ แกนนำ คลินิกให้คำปรึกษาและคลินิกวัณโรค</a:t>
            </a:r>
          </a:p>
          <a:p>
            <a:pPr marL="268288" indent="-268288"/>
            <a:endParaRPr lang="en-US" sz="1100" dirty="0" smtClean="0">
              <a:latin typeface="Tahoma" pitchFamily="34" charset="0"/>
              <a:cs typeface="Tahoma" pitchFamily="34" charset="0"/>
            </a:endParaRPr>
          </a:p>
          <a:p>
            <a:r>
              <a:rPr lang="th-TH" sz="2500" dirty="0" smtClean="0">
                <a:latin typeface="Tahoma" pitchFamily="34" charset="0"/>
                <a:cs typeface="Tahoma" pitchFamily="34" charset="0"/>
              </a:rPr>
              <a:t>2.ปรับแนวทางการรับผู้ป่วยเอดส์ใหม่ดังนี้</a:t>
            </a:r>
            <a:endParaRPr lang="en-US" sz="2500" dirty="0" smtClean="0">
              <a:latin typeface="Tahoma" pitchFamily="34" charset="0"/>
              <a:cs typeface="Tahoma" pitchFamily="34" charset="0"/>
            </a:endParaRPr>
          </a:p>
          <a:p>
            <a:pPr marL="1260475" indent="-1260475"/>
            <a:r>
              <a:rPr lang="en-US" sz="2500" dirty="0" smtClean="0">
                <a:latin typeface="Tahoma" pitchFamily="34" charset="0"/>
                <a:cs typeface="Tahoma" pitchFamily="34" charset="0"/>
              </a:rPr>
              <a:t>       2.1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แผนกให้คำปรึกษาพบผู้ติดเชื้อ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HIV positive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นัดเข้าคลินิก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ARV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ในวันจันทร์ และวันพฤหัส</a:t>
            </a:r>
            <a:endParaRPr lang="en-US" sz="2500" dirty="0" smtClean="0">
              <a:latin typeface="Tahoma" pitchFamily="34" charset="0"/>
              <a:cs typeface="Tahoma" pitchFamily="34" charset="0"/>
            </a:endParaRPr>
          </a:p>
          <a:p>
            <a:pPr marL="1260475" indent="-1260475"/>
            <a:r>
              <a:rPr lang="th-TH" sz="2500" dirty="0" smtClean="0">
                <a:latin typeface="Tahoma" pitchFamily="34" charset="0"/>
                <a:cs typeface="Tahoma" pitchFamily="34" charset="0"/>
              </a:rPr>
              <a:t>       2.2 ลงทะเบียน/ส่งตรวจ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CD4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ภายในวันพุธหรือวันพฤหัส</a:t>
            </a:r>
            <a:endParaRPr lang="en-US" sz="2500" dirty="0" smtClean="0">
              <a:latin typeface="Tahoma" pitchFamily="34" charset="0"/>
              <a:cs typeface="Tahoma" pitchFamily="34" charset="0"/>
            </a:endParaRPr>
          </a:p>
          <a:p>
            <a:pPr marL="1260475" indent="-1260475"/>
            <a:r>
              <a:rPr lang="th-TH" sz="2500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 2.3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 ลดระยะเวลาการมาฟังผล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CD4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ภายใน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อาทิตย์ในผู้ป่วยรายใหม่</a:t>
            </a:r>
            <a:endParaRPr lang="en-US" sz="2500" dirty="0" smtClean="0">
              <a:latin typeface="Tahoma" pitchFamily="34" charset="0"/>
              <a:cs typeface="Tahoma" pitchFamily="34" charset="0"/>
            </a:endParaRPr>
          </a:p>
          <a:p>
            <a:pPr marL="1260475" indent="-1260475"/>
            <a:r>
              <a:rPr lang="th-TH" sz="2500" dirty="0" smtClean="0">
                <a:latin typeface="Tahoma" pitchFamily="34" charset="0"/>
                <a:cs typeface="Tahoma" pitchFamily="34" charset="0"/>
              </a:rPr>
              <a:t>       2.4 ทำ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CPG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แนวทางการรับยา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ARV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ใหม่</a:t>
            </a:r>
            <a:endParaRPr lang="en-US" sz="2500" dirty="0" smtClean="0">
              <a:latin typeface="Tahoma" pitchFamily="34" charset="0"/>
              <a:cs typeface="Tahoma" pitchFamily="34" charset="0"/>
            </a:endParaRPr>
          </a:p>
          <a:p>
            <a:pPr marL="1260475" indent="-1260475"/>
            <a:r>
              <a:rPr lang="th-TH" sz="2500" dirty="0" smtClean="0">
                <a:latin typeface="Tahoma" pitchFamily="34" charset="0"/>
                <a:cs typeface="Tahoma" pitchFamily="34" charset="0"/>
              </a:rPr>
              <a:t>       2.5 ผลิตบัตรนัดระหว่างแผนกเพื่อป้องกันการ</a:t>
            </a:r>
            <a:r>
              <a:rPr lang="en-US" sz="2500" dirty="0" smtClean="0">
                <a:latin typeface="Tahoma" pitchFamily="34" charset="0"/>
                <a:cs typeface="Tahoma" pitchFamily="34" charset="0"/>
              </a:rPr>
              <a:t>loss F/U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และได้ติดตามอย่างต่อเนื่อง</a:t>
            </a:r>
            <a:endParaRPr lang="en-US" sz="2500" dirty="0" smtClean="0">
              <a:latin typeface="Tahoma" pitchFamily="34" charset="0"/>
              <a:cs typeface="Tahoma" pitchFamily="34" charset="0"/>
            </a:endParaRPr>
          </a:p>
          <a:p>
            <a:pPr marL="1260475" indent="-1260475"/>
            <a:r>
              <a:rPr lang="en-US" sz="2500" dirty="0" smtClean="0">
                <a:latin typeface="Tahoma" pitchFamily="34" charset="0"/>
                <a:cs typeface="Tahoma" pitchFamily="34" charset="0"/>
              </a:rPr>
              <a:t>       2.6 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ทำทะเบียนผู้ติดเชื้อที่ยังไม่รับประทานยา</a:t>
            </a:r>
            <a:endParaRPr lang="en-US" sz="2500" dirty="0" smtClean="0">
              <a:latin typeface="Tahoma" pitchFamily="34" charset="0"/>
              <a:cs typeface="Tahoma" pitchFamily="34" charset="0"/>
            </a:endParaRPr>
          </a:p>
          <a:p>
            <a:pPr marL="1260475" indent="-1260475"/>
            <a:r>
              <a:rPr lang="en-US" sz="2500" dirty="0" smtClean="0">
                <a:latin typeface="Tahoma" pitchFamily="34" charset="0"/>
                <a:cs typeface="Tahoma" pitchFamily="34" charset="0"/>
              </a:rPr>
              <a:t>       2.7</a:t>
            </a:r>
            <a:r>
              <a:rPr lang="th-TH" sz="2500" dirty="0" smtClean="0">
                <a:latin typeface="Tahoma" pitchFamily="34" charset="0"/>
                <a:cs typeface="Tahoma" pitchFamily="34" charset="0"/>
              </a:rPr>
              <a:t> ติดตามผลการดำเนินงาน/หลังพัฒนาทุก 3 เดือน</a:t>
            </a:r>
            <a:endParaRPr lang="en-US" sz="25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391" name="Rectangle 79"/>
          <p:cNvSpPr>
            <a:spLocks noChangeArrowheads="1"/>
          </p:cNvSpPr>
          <p:nvPr/>
        </p:nvSpPr>
        <p:spPr bwMode="auto">
          <a:xfrm>
            <a:off x="500034" y="214290"/>
            <a:ext cx="4100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แนวทางการรับผู้ป่วยติดเชื้อ</a:t>
            </a:r>
            <a:r>
              <a:rPr kumimoji="0" lang="th-TH" altLang="zh-C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เอช</a:t>
            </a: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ไอวีเพื่อรับยา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ARV</a:t>
            </a: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(ก่อนพัฒนา)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359" name="Group 47"/>
          <p:cNvGrpSpPr>
            <a:grpSpLocks/>
          </p:cNvGrpSpPr>
          <p:nvPr/>
        </p:nvGrpSpPr>
        <p:grpSpPr bwMode="auto">
          <a:xfrm>
            <a:off x="500034" y="571480"/>
            <a:ext cx="8286808" cy="6000792"/>
            <a:chOff x="878" y="1391"/>
            <a:chExt cx="9360" cy="11880"/>
          </a:xfrm>
        </p:grpSpPr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4478" y="1391"/>
              <a:ext cx="234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ผู้ป่วยมีผลHIV positive</a:t>
              </a:r>
              <a:endParaRPr kumimoji="0" lang="th-TH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9" name="Text Box 77"/>
            <p:cNvSpPr txBox="1">
              <a:spLocks noChangeArrowheads="1"/>
            </p:cNvSpPr>
            <p:nvPr/>
          </p:nvSpPr>
          <p:spPr bwMode="auto">
            <a:xfrm>
              <a:off x="3470" y="2471"/>
              <a:ext cx="432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หรือมีอาการ / CD</a:t>
              </a:r>
              <a:r>
                <a:rPr kumimoji="0" lang="th-TH" altLang="zh-CN" sz="14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4</a:t>
              </a: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≤ 350 cell / mm</a:t>
              </a:r>
              <a:r>
                <a:rPr kumimoji="0" lang="th-TH" altLang="zh-CN" sz="14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3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CD4 ≤ 350 </a:t>
              </a: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มีอาการของโรคติดเชื้อฉวยโอกาส</a:t>
              </a:r>
              <a:endParaRPr kumimoji="0" lang="th-TH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8" name="Rectangle 76"/>
            <p:cNvSpPr>
              <a:spLocks noChangeArrowheads="1"/>
            </p:cNvSpPr>
            <p:nvPr/>
          </p:nvSpPr>
          <p:spPr bwMode="auto">
            <a:xfrm>
              <a:off x="4478" y="3733"/>
              <a:ext cx="2340" cy="7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Couselling</a:t>
              </a:r>
              <a:r>
                <a:rPr kumimoji="0" lang="th-TH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</a:t>
              </a:r>
              <a:r>
                <a:rPr kumimoji="0" lang="th-TH" altLang="zh-CN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arv</a:t>
              </a:r>
              <a:endParaRPr kumimoji="0" lang="th-TH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7" name="Rectangle 75"/>
            <p:cNvSpPr>
              <a:spLocks noChangeArrowheads="1"/>
            </p:cNvSpPr>
            <p:nvPr/>
          </p:nvSpPr>
          <p:spPr bwMode="auto">
            <a:xfrm>
              <a:off x="878" y="4991"/>
              <a:ext cx="360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สมัครใจเข้าโครงการแนะนำยาต้าน </a:t>
              </a: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ครั้งแรก F/U 1 </a:t>
              </a:r>
              <a:r>
                <a:rPr kumimoji="0" lang="th-TH" altLang="zh-CN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wks</a:t>
              </a:r>
              <a:endParaRPr kumimoji="0" lang="th-TH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6" name="Rectangle 74"/>
            <p:cNvSpPr>
              <a:spLocks noChangeArrowheads="1"/>
            </p:cNvSpPr>
            <p:nvPr/>
          </p:nvSpPr>
          <p:spPr bwMode="auto">
            <a:xfrm>
              <a:off x="878" y="6431"/>
              <a:ext cx="3600" cy="48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th-TH" altLang="zh-CN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มาตามนัด ครั้งที่ 1 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พี่เลี้ยง / ยอมเปิดเผยแก่ครอบครัว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มีที่อยู่แน่นอน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เภสัชกร Advice เรื่องยา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แนะนำทีมงานทั้งหมด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พบแพทย์ตรวจ OI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Lab LFT CBC AFB , VDRL , Hepatitis profile 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Chest X – ray + pap smear  F/U 1 wks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5" name="Rectangle 73"/>
            <p:cNvSpPr>
              <a:spLocks noChangeArrowheads="1"/>
            </p:cNvSpPr>
            <p:nvPr/>
          </p:nvSpPr>
          <p:spPr bwMode="auto">
            <a:xfrm>
              <a:off x="7718" y="4991"/>
              <a:ext cx="234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ไม่สมัครใจ</a:t>
              </a:r>
              <a:endParaRPr kumimoji="0" lang="th-TH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4" name="Rectangle 72"/>
            <p:cNvSpPr>
              <a:spLocks noChangeArrowheads="1"/>
            </p:cNvSpPr>
            <p:nvPr/>
          </p:nvSpPr>
          <p:spPr bwMode="auto">
            <a:xfrm>
              <a:off x="7718" y="5891"/>
              <a:ext cx="234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ให้คำปรึกษา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รักษาตามอาการ</a:t>
              </a:r>
              <a:endParaRPr kumimoji="0" lang="th-TH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3" name="Rectangle 71"/>
            <p:cNvSpPr>
              <a:spLocks noChangeArrowheads="1"/>
            </p:cNvSpPr>
            <p:nvPr/>
          </p:nvSpPr>
          <p:spPr bwMode="auto">
            <a:xfrm>
              <a:off x="7718" y="7103"/>
              <a:ext cx="234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ติดตามนัดอีก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3 เดือน</a:t>
              </a:r>
              <a:endParaRPr kumimoji="0" lang="th-TH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2" name="Rectangle 70"/>
            <p:cNvSpPr>
              <a:spLocks noChangeArrowheads="1"/>
            </p:cNvSpPr>
            <p:nvPr/>
          </p:nvSpPr>
          <p:spPr bwMode="auto">
            <a:xfrm>
              <a:off x="6062" y="8231"/>
              <a:ext cx="2700" cy="14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th-TH" altLang="zh-CN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มาตามนัดครั้งที่ 2 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ติดตามผล Lab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พบแพทย์ตรวจ OI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1" name="Rectangle 69"/>
            <p:cNvSpPr>
              <a:spLocks noChangeArrowheads="1"/>
            </p:cNvSpPr>
            <p:nvPr/>
          </p:nvSpPr>
          <p:spPr bwMode="auto">
            <a:xfrm>
              <a:off x="5102" y="10235"/>
              <a:ext cx="2340" cy="1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ไม่พบ TB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ให้ MTV Vit Bco 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    1x2 q 12 hrs.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F/U 2 wks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80" name="Rectangle 68"/>
            <p:cNvSpPr>
              <a:spLocks noChangeArrowheads="1"/>
            </p:cNvSpPr>
            <p:nvPr/>
          </p:nvSpPr>
          <p:spPr bwMode="auto">
            <a:xfrm>
              <a:off x="7898" y="10235"/>
              <a:ext cx="2340" cy="1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พบ TB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รักษา TB 4 wks. 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F/U 4 wks. </a:t>
              </a: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คลีนิคarv 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9" name="Rectangle 67"/>
            <p:cNvSpPr>
              <a:spLocks noChangeArrowheads="1"/>
            </p:cNvSpPr>
            <p:nvPr/>
          </p:nvSpPr>
          <p:spPr bwMode="auto">
            <a:xfrm>
              <a:off x="5090" y="12359"/>
              <a:ext cx="234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Start ยาตามสูตร</a:t>
              </a:r>
              <a:endParaRPr kumimoji="0" lang="th-TH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8" name="Rectangle 66"/>
            <p:cNvSpPr>
              <a:spLocks noChangeArrowheads="1"/>
            </p:cNvSpPr>
            <p:nvPr/>
          </p:nvSpPr>
          <p:spPr bwMode="auto">
            <a:xfrm>
              <a:off x="7898" y="12371"/>
              <a:ext cx="234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นัด Start ยาตาม</a:t>
              </a:r>
              <a:endPara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ดุลยพินิจของแพทย์</a:t>
              </a:r>
              <a:endParaRPr kumimoji="0" lang="th-TH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7" name="Line 65"/>
            <p:cNvSpPr>
              <a:spLocks noChangeShapeType="1"/>
            </p:cNvSpPr>
            <p:nvPr/>
          </p:nvSpPr>
          <p:spPr bwMode="auto">
            <a:xfrm>
              <a:off x="5606" y="193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6" name="Line 64"/>
            <p:cNvSpPr>
              <a:spLocks noChangeShapeType="1"/>
            </p:cNvSpPr>
            <p:nvPr/>
          </p:nvSpPr>
          <p:spPr bwMode="auto">
            <a:xfrm>
              <a:off x="5606" y="3383"/>
              <a:ext cx="0" cy="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5" name="Line 63"/>
            <p:cNvSpPr>
              <a:spLocks noChangeShapeType="1"/>
            </p:cNvSpPr>
            <p:nvPr/>
          </p:nvSpPr>
          <p:spPr bwMode="auto">
            <a:xfrm>
              <a:off x="5606" y="4451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4" name="Line 62"/>
            <p:cNvSpPr>
              <a:spLocks noChangeShapeType="1"/>
            </p:cNvSpPr>
            <p:nvPr/>
          </p:nvSpPr>
          <p:spPr bwMode="auto">
            <a:xfrm>
              <a:off x="2678" y="4643"/>
              <a:ext cx="6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3" name="Line 61"/>
            <p:cNvSpPr>
              <a:spLocks noChangeShapeType="1"/>
            </p:cNvSpPr>
            <p:nvPr/>
          </p:nvSpPr>
          <p:spPr bwMode="auto">
            <a:xfrm>
              <a:off x="2678" y="4643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>
              <a:off x="8798" y="4643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1" name="Line 59"/>
            <p:cNvSpPr>
              <a:spLocks noChangeShapeType="1"/>
            </p:cNvSpPr>
            <p:nvPr/>
          </p:nvSpPr>
          <p:spPr bwMode="auto">
            <a:xfrm>
              <a:off x="2678" y="589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auto">
            <a:xfrm>
              <a:off x="8798" y="5531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8798" y="6791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8" name="Line 56"/>
            <p:cNvSpPr>
              <a:spLocks noChangeShapeType="1"/>
            </p:cNvSpPr>
            <p:nvPr/>
          </p:nvSpPr>
          <p:spPr bwMode="auto">
            <a:xfrm>
              <a:off x="4850" y="8951"/>
              <a:ext cx="12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7" name="Line 55"/>
            <p:cNvSpPr>
              <a:spLocks noChangeShapeType="1"/>
            </p:cNvSpPr>
            <p:nvPr/>
          </p:nvSpPr>
          <p:spPr bwMode="auto">
            <a:xfrm>
              <a:off x="4475" y="10391"/>
              <a:ext cx="3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>
              <a:off x="4838" y="8951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5" name="Line 53"/>
            <p:cNvSpPr>
              <a:spLocks noChangeShapeType="1"/>
            </p:cNvSpPr>
            <p:nvPr/>
          </p:nvSpPr>
          <p:spPr bwMode="auto">
            <a:xfrm>
              <a:off x="6290" y="987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4" name="Line 52"/>
            <p:cNvSpPr>
              <a:spLocks noChangeShapeType="1"/>
            </p:cNvSpPr>
            <p:nvPr/>
          </p:nvSpPr>
          <p:spPr bwMode="auto">
            <a:xfrm>
              <a:off x="8810" y="986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>
              <a:off x="6305" y="9863"/>
              <a:ext cx="2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>
              <a:off x="7466" y="9671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1" name="Line 49"/>
            <p:cNvSpPr>
              <a:spLocks noChangeShapeType="1"/>
            </p:cNvSpPr>
            <p:nvPr/>
          </p:nvSpPr>
          <p:spPr bwMode="auto">
            <a:xfrm>
              <a:off x="6434" y="12035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>
              <a:off x="8810" y="12059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3405" name="Rectangle 9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428596" y="214290"/>
            <a:ext cx="30003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แนวทางการรับผู้ป่วยติดเชื้อ</a:t>
            </a:r>
            <a:r>
              <a:rPr kumimoji="0" lang="th-TH" altLang="zh-CN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เอช</a:t>
            </a:r>
            <a:r>
              <a:rPr kumimoji="0" lang="th-TH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ไอวีเพื่อรับยา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ARV</a:t>
            </a:r>
            <a:r>
              <a:rPr kumimoji="0" lang="th-TH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(หลังพัฒนา)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2143108" y="171456"/>
            <a:ext cx="6072230" cy="6472254"/>
            <a:chOff x="878" y="1391"/>
            <a:chExt cx="9360" cy="11880"/>
          </a:xfrm>
        </p:grpSpPr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4478" y="1391"/>
              <a:ext cx="234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ผู้ป่วยมีผล</a:t>
              </a:r>
              <a:r>
                <a:rPr kumimoji="0" lang="th-TH" altLang="zh-CN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HIV</a:t>
              </a: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</a:t>
              </a:r>
              <a:r>
                <a:rPr kumimoji="0" lang="th-TH" altLang="zh-CN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positive</a:t>
              </a:r>
              <a:endPara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470" y="2471"/>
              <a:ext cx="432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หรือมีอาการ / CD</a:t>
              </a:r>
              <a:r>
                <a:rPr kumimoji="0" lang="th-TH" altLang="zh-CN" sz="16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4</a:t>
              </a: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≤ 350 </a:t>
              </a:r>
              <a:r>
                <a:rPr kumimoji="0" lang="th-TH" altLang="zh-CN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cell</a:t>
              </a: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/ mm</a:t>
              </a:r>
              <a:r>
                <a:rPr kumimoji="0" lang="th-TH" altLang="zh-CN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3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CD4 ≤ 350 </a:t>
              </a: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มีอาการของโรคติดเชื้อฉวยโอกาส</a:t>
              </a:r>
              <a:endPara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4478" y="3911"/>
              <a:ext cx="234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Couselling arv</a:t>
              </a:r>
              <a:endParaRPr kumimoji="0" lang="th-TH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878" y="4991"/>
              <a:ext cx="360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สมัครใจเข้าโครงการแนะนำยาต้าน 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ครั้งแรก เข้าระบบทันที</a:t>
              </a:r>
              <a:endParaRPr kumimoji="0" lang="th-TH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878" y="6431"/>
              <a:ext cx="3600" cy="48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th-TH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มาตามนัด ครั้งที่ 1 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พี่เลี้ยง / ยอมเปิดเผยแก่ครอบครัว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มีที่อยู่แน่นอน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เภสัชกร </a:t>
              </a:r>
              <a:r>
                <a:rPr kumimoji="0" lang="th-TH" altLang="zh-CN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Advice</a:t>
              </a: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เรื่องยา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แนะนำทีมงานทั้งหมด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พบแพทย์ตรวจ </a:t>
              </a:r>
              <a:r>
                <a:rPr kumimoji="0" lang="th-TH" altLang="zh-CN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OI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Lab LFT CBC AFB , VDRL , Hepatitis profile 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Chest X – ray + pap smear  F/U 1 wks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7718" y="4991"/>
              <a:ext cx="234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ไม่สมัครใจ</a:t>
              </a:r>
              <a:endParaRPr kumimoji="0" lang="th-TH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7718" y="5891"/>
              <a:ext cx="234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ให้คำปรึกษา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รักษาตามอาการ</a:t>
              </a:r>
              <a:endParaRPr kumimoji="0" lang="th-TH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7718" y="7103"/>
              <a:ext cx="234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ติดตามนัดอีก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1 เดือน</a:t>
              </a:r>
              <a:endParaRPr kumimoji="0" lang="th-TH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6062" y="8231"/>
              <a:ext cx="2700" cy="14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th-TH" altLang="zh-CN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มาตามนัดครั้งที่ 2 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ติดตามผล Lab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พบแพทย์ตรวจ OI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5102" y="10235"/>
              <a:ext cx="2340" cy="1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ไม่พบ TB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ให้ MTV Vit Bco 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    1x2 q 12 hrs.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F/U 1  wks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7898" y="10235"/>
              <a:ext cx="2340" cy="1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พบ </a:t>
              </a:r>
              <a:r>
                <a:rPr kumimoji="0" lang="th-TH" altLang="zh-CN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TB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รักษา </a:t>
              </a:r>
              <a:r>
                <a:rPr kumimoji="0" lang="th-TH" altLang="zh-CN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TB</a:t>
              </a: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2 </a:t>
              </a:r>
              <a:r>
                <a:rPr kumimoji="0" lang="th-TH" altLang="zh-CN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wks</a:t>
              </a:r>
              <a:r>
                <a:rPr kumimoji="0" lang="th-TH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 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28600" algn="l"/>
                </a:tabLst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F/U 2 wks </a:t>
              </a:r>
              <a:r>
                <a:rPr kumimoji="0" lang="en-US" altLang="zh-CN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arv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28600" algn="l"/>
                </a:tabLst>
              </a:pP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5090" y="12359"/>
              <a:ext cx="2340" cy="5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Start ยาตามสูตร</a:t>
              </a:r>
              <a:endParaRPr kumimoji="0" lang="th-TH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7898" y="12371"/>
              <a:ext cx="2340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นัด Start ยาตามสูตร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zh-C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SimSun" pitchFamily="2" charset="-122"/>
                  <a:cs typeface="TH SarabunPSK" pitchFamily="34" charset="-34"/>
                </a:rPr>
                <a:t>ทันที</a:t>
              </a:r>
              <a:endParaRPr kumimoji="0" lang="th-TH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5606" y="193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5606" y="3383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5606" y="4451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678" y="4643"/>
              <a:ext cx="6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2678" y="4643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8798" y="4643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678" y="589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8798" y="5531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8798" y="6791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4850" y="8951"/>
              <a:ext cx="12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4475" y="10391"/>
              <a:ext cx="3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4838" y="8951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6290" y="987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8810" y="986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6305" y="9863"/>
              <a:ext cx="2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>
              <a:off x="7466" y="9671"/>
              <a:ext cx="0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1" name="Line 3"/>
            <p:cNvSpPr>
              <a:spLocks noChangeShapeType="1"/>
            </p:cNvSpPr>
            <p:nvPr/>
          </p:nvSpPr>
          <p:spPr bwMode="auto">
            <a:xfrm>
              <a:off x="6434" y="12035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290" name="Line 2"/>
            <p:cNvSpPr>
              <a:spLocks noChangeShapeType="1"/>
            </p:cNvSpPr>
            <p:nvPr/>
          </p:nvSpPr>
          <p:spPr bwMode="auto">
            <a:xfrm>
              <a:off x="8810" y="12059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6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68081"/>
            <a:ext cx="914400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เครื่องชี้วัด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1 .ลดระยะเวลาการเริ่มยาต้าน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ARV 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จากเดิม</a:t>
            </a:r>
            <a:r>
              <a:rPr kumimoji="0" lang="th-TH" altLang="zh-CN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 5 ขั้นตอน เหลือ 3 ขั้นตอน 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</a:t>
            </a:r>
            <a:r>
              <a:rPr lang="en-US" altLang="zh-CN" sz="25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altLang="zh-CN" sz="2500" dirty="0" smtClean="0">
                <a:latin typeface="Tahoma" pitchFamily="34" charset="0"/>
                <a:cs typeface="Tahoma" pitchFamily="34" charset="0"/>
              </a:rPr>
              <a:t>ลดระยะเวลาการ </a:t>
            </a:r>
            <a:r>
              <a:rPr lang="en-US" altLang="zh-CN" sz="2500" dirty="0" smtClean="0">
                <a:latin typeface="Tahoma" pitchFamily="34" charset="0"/>
                <a:cs typeface="Tahoma" pitchFamily="34" charset="0"/>
              </a:rPr>
              <a:t>start </a:t>
            </a:r>
            <a:r>
              <a:rPr lang="th-TH" altLang="zh-CN" sz="2500" dirty="0" smtClean="0">
                <a:latin typeface="Tahoma" pitchFamily="34" charset="0"/>
                <a:cs typeface="Tahoma" pitchFamily="34" charset="0"/>
              </a:rPr>
              <a:t>ยา </a:t>
            </a:r>
            <a:r>
              <a:rPr lang="en-US" altLang="zh-CN" sz="2500" dirty="0" smtClean="0">
                <a:latin typeface="Tahoma" pitchFamily="34" charset="0"/>
                <a:cs typeface="Tahoma" pitchFamily="34" charset="0"/>
              </a:rPr>
              <a:t>ARV </a:t>
            </a:r>
            <a:r>
              <a:rPr lang="th-TH" altLang="zh-CN" sz="2500" dirty="0" smtClean="0">
                <a:latin typeface="Tahoma" pitchFamily="34" charset="0"/>
                <a:cs typeface="Tahoma" pitchFamily="34" charset="0"/>
              </a:rPr>
              <a:t>จากเดิม 12 </a:t>
            </a:r>
            <a:r>
              <a:rPr lang="en-US" altLang="zh-CN" sz="2500" dirty="0" smtClean="0">
                <a:latin typeface="Tahoma" pitchFamily="34" charset="0"/>
                <a:cs typeface="Tahoma" pitchFamily="34" charset="0"/>
              </a:rPr>
              <a:t>wks. </a:t>
            </a:r>
            <a:r>
              <a:rPr lang="th-TH" altLang="zh-CN" sz="2500" dirty="0" smtClean="0">
                <a:latin typeface="Tahoma" pitchFamily="34" charset="0"/>
                <a:cs typeface="Tahoma" pitchFamily="34" charset="0"/>
              </a:rPr>
              <a:t>เหลือ 6 </a:t>
            </a:r>
            <a:r>
              <a:rPr lang="en-US" altLang="zh-CN" sz="2500" dirty="0" smtClean="0">
                <a:latin typeface="Tahoma" pitchFamily="34" charset="0"/>
                <a:cs typeface="Tahoma" pitchFamily="34" charset="0"/>
              </a:rPr>
              <a:t>wks. </a:t>
            </a:r>
            <a:endParaRPr lang="th-TH" altLang="zh-CN" sz="2500" dirty="0" smtClean="0">
              <a:latin typeface="Tahoma" pitchFamily="34" charset="0"/>
              <a:cs typeface="Tahoma" pitchFamily="34" charset="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2.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ลดอัตราตายในผู้ติดเชื้อ</a:t>
            </a:r>
            <a:r>
              <a:rPr kumimoji="0" lang="th-TH" altLang="zh-CN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เอช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ไอวีก่อนเริ่มยาต้านฯ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3. ลดอัตราตายในผู้ติดเชื้อ</a:t>
            </a:r>
            <a:r>
              <a:rPr kumimoji="0" lang="th-TH" altLang="zh-CN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เอช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ไอวีหลังเริ่มยาต้านฯภายใน 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12 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เดือนแรก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4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. ลดอัตราการเสียชีวิตผู้ติดเชื้อ</a:t>
            </a:r>
            <a:r>
              <a:rPr kumimoji="0" lang="th-TH" altLang="zh-CN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เอช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ไอวี/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Tb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รายใหม่ของการเสียชีวิต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zh-CN" sz="2500" dirty="0">
              <a:latin typeface="Tahoma" pitchFamily="34" charset="0"/>
              <a:ea typeface="SimSun" pitchFamily="2" charset="-122"/>
              <a:cs typeface="Tahoma" pitchFamily="34" charset="0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ระยะเวลา ตุลาคม</a:t>
            </a: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2556-</a:t>
            </a: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เมษายน </a:t>
            </a: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2557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9" name="ตัวยึด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582965"/>
              </p:ext>
            </p:extLst>
          </p:nvPr>
        </p:nvGraphicFramePr>
        <p:xfrm>
          <a:off x="642910" y="2000240"/>
          <a:ext cx="8072493" cy="4375460"/>
        </p:xfrm>
        <a:graphic>
          <a:graphicData uri="http://schemas.openxmlformats.org/drawingml/2006/table">
            <a:tbl>
              <a:tblPr/>
              <a:tblGrid>
                <a:gridCol w="2764283"/>
                <a:gridCol w="1991942"/>
                <a:gridCol w="1658134"/>
                <a:gridCol w="1658134"/>
              </a:tblGrid>
              <a:tr h="7013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ตัวชี้วัด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KPI</a:t>
                      </a: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)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เป้าหมาย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Target</a:t>
                      </a: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)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ผลลัพธ์ก่อน          ดำเนินการ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ผลลัพธ์ที่ปฏิบัติได้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069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ปี</a:t>
                      </a:r>
                      <a:r>
                        <a:rPr lang="en-US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ปี</a:t>
                      </a:r>
                      <a:r>
                        <a:rPr lang="en-US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57</a:t>
                      </a: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ตค.-เมย .57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1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ระยะเวลาการเริ่ม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ยาต้านฯ</a:t>
                      </a: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หลังรู้ผล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เลือด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     1.1 ไม่มี </a:t>
                      </a:r>
                      <a:r>
                        <a:rPr lang="en-US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TB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     1.2  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มี 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TB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000" b="1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h-TH" sz="2000" b="1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ภายใน</a:t>
                      </a:r>
                      <a:r>
                        <a:rPr lang="en-US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3wks.</a:t>
                      </a:r>
                      <a:endParaRPr lang="th-TH" sz="2000" b="1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ภายใน</a:t>
                      </a:r>
                      <a:r>
                        <a:rPr lang="en-US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6wks.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8wks</a:t>
                      </a:r>
                      <a:r>
                        <a:rPr lang="en-US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12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wks</a:t>
                      </a:r>
                      <a:r>
                        <a:rPr lang="en-US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1.8 wks.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9.3/5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5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wks.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1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อัตราตายในผู้ติดเชื้อเอชไอวีก่อนเริ่มยาต้าน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ร้อยละ</a:t>
                      </a:r>
                      <a:r>
                        <a:rPr lang="en-US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7.1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1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อัตราตายในผู้ติดเชื้อ</a:t>
                      </a:r>
                      <a:r>
                        <a:rPr lang="th-TH" sz="2000" b="1" dirty="0" err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เอช</a:t>
                      </a: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ไอวีหลังเริ่มยา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ต้านฯภายใน </a:t>
                      </a:r>
                      <a:r>
                        <a:rPr lang="en-US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12 </a:t>
                      </a:r>
                      <a:r>
                        <a:rPr lang="th-TH" sz="2000" b="1" dirty="0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เดือนแรก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ร้อยละ</a:t>
                      </a:r>
                      <a:r>
                        <a:rPr lang="en-US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6.6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/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15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1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ผู้ติดเชื้อเอชไอวี/</a:t>
                      </a:r>
                      <a:r>
                        <a:rPr lang="en-US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Tb</a:t>
                      </a: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รายใหม่เสียชีวิตร้อยละ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ร้อยละ</a:t>
                      </a:r>
                      <a:r>
                        <a:rPr lang="en-US" sz="2000" b="1"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16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(1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:6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)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642910" y="57148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ผลลัพธ์ที่เกิดขึ้น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ผลทางตรง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 ข้อมูลเป็นตัวเลขเชิงประจักษ์ หรือกราฟแสดงผลลัพธ์ประกอบ )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4282" y="285728"/>
            <a:ext cx="4350871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แสดงผลการลดขั้นตอน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แนวทางการรับยา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ARV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ใหม่ดังนี้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ขั้นตอนเริ่ม</a:t>
            </a: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start</a:t>
            </a: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ยาต้านในผู้ติดเชื้อทีไม่มี</a:t>
            </a: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</a:t>
            </a: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ร่วม</a:t>
            </a:r>
            <a:endParaRPr kumimoji="0" lang="th-TH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9655"/>
              </p:ext>
            </p:extLst>
          </p:nvPr>
        </p:nvGraphicFramePr>
        <p:xfrm>
          <a:off x="571472" y="2143116"/>
          <a:ext cx="8143933" cy="4582747"/>
        </p:xfrm>
        <a:graphic>
          <a:graphicData uri="http://schemas.openxmlformats.org/drawingml/2006/table">
            <a:tbl>
              <a:tblPr/>
              <a:tblGrid>
                <a:gridCol w="1162693"/>
                <a:gridCol w="1163540"/>
                <a:gridCol w="1317105"/>
                <a:gridCol w="1009975"/>
                <a:gridCol w="1276041"/>
                <a:gridCol w="1051039"/>
                <a:gridCol w="1163540"/>
              </a:tblGrid>
              <a:tr h="971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จำนวนอาทิตย์</a:t>
                      </a: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71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ก่อนพัฒนา 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รอฟังผล</a:t>
                      </a:r>
                      <a:r>
                        <a:rPr lang="en-US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CD4</a:t>
                      </a:r>
                      <a:r>
                        <a:rPr lang="th-TH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พบ</a:t>
                      </a: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แกนนำ</a:t>
                      </a: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ทานยา</a:t>
                      </a:r>
                      <a:r>
                        <a:rPr lang="en-US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OI</a:t>
                      </a: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ฝึก</a:t>
                      </a:r>
                      <a:r>
                        <a:rPr lang="th-TH" sz="2500" b="1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การรับประทานยา </a:t>
                      </a: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start</a:t>
                      </a: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ยา 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ARV</a:t>
                      </a: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05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หลังพัฒนาปี</a:t>
                      </a:r>
                      <a:r>
                        <a:rPr lang="en-US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57</a:t>
                      </a: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รอฟังผล</a:t>
                      </a:r>
                      <a:r>
                        <a:rPr lang="en-US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CD4</a:t>
                      </a:r>
                      <a:r>
                        <a:rPr lang="th-TH" sz="25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5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SimSun"/>
                          <a:cs typeface="TH SarabunPSK" pitchFamily="34" charset="-34"/>
                        </a:rPr>
                        <a:t>พบแกนนำ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1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ทานยา</a:t>
                      </a:r>
                      <a:r>
                        <a:rPr lang="en-US" sz="2500" b="1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OI</a:t>
                      </a:r>
                      <a:r>
                        <a:rPr lang="th-TH" sz="2500" b="1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1" kern="120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ฝึกการรับประทานยา </a:t>
                      </a:r>
                      <a:endParaRPr lang="en-US" sz="2500" b="1" dirty="0" smtClean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start</a:t>
                      </a:r>
                      <a:r>
                        <a:rPr lang="th-TH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ยา </a:t>
                      </a: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ARV</a:t>
                      </a:r>
                      <a:r>
                        <a:rPr lang="th-TH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5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5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91212" marR="91212" marT="45606" marB="456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285728"/>
            <a:ext cx="419858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ขั้นตอนเริ่ม</a:t>
            </a: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start</a:t>
            </a: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ยาต้านในผู้ติดเชื้อทีมมี</a:t>
            </a:r>
            <a:r>
              <a:rPr kumimoji="0" lang="en-US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</a:t>
            </a: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ร่วม</a:t>
            </a:r>
            <a:endParaRPr kumimoji="0" lang="th-TH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57158" y="928670"/>
          <a:ext cx="8286807" cy="5039743"/>
        </p:xfrm>
        <a:graphic>
          <a:graphicData uri="http://schemas.openxmlformats.org/drawingml/2006/table">
            <a:tbl>
              <a:tblPr/>
              <a:tblGrid>
                <a:gridCol w="773435"/>
                <a:gridCol w="614605"/>
                <a:gridCol w="571444"/>
                <a:gridCol w="571444"/>
                <a:gridCol w="648270"/>
                <a:gridCol w="481670"/>
                <a:gridCol w="648270"/>
                <a:gridCol w="550728"/>
                <a:gridCol w="613742"/>
                <a:gridCol w="481670"/>
                <a:gridCol w="549865"/>
                <a:gridCol w="549865"/>
                <a:gridCol w="583529"/>
                <a:gridCol w="648270"/>
              </a:tblGrid>
              <a:tr h="1264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จำนวนอาทิตย์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11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หมายเหตุ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9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ก่อนพัฒนา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รอฟังผล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CD4</a:t>
                      </a: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ทานยา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OI</a:t>
                      </a: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ฝึกการทานยา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start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ยา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TB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start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ยา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ARV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wks</a:t>
                      </a:r>
                      <a:r>
                        <a:rPr lang="th-TH" sz="20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</a:t>
                      </a:r>
                      <a:r>
                        <a:rPr lang="en-US" sz="20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start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ยา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ARV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wks</a:t>
                      </a:r>
                      <a:r>
                        <a:rPr lang="th-TH" sz="20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</a:t>
                      </a:r>
                      <a:r>
                        <a:rPr lang="en-US" sz="20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3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หลังพัฒนาปี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57</a:t>
                      </a: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รอฟังผล</a:t>
                      </a: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CD4</a:t>
                      </a: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ทานยา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OI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start</a:t>
                      </a: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ยา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TB</a:t>
                      </a: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start</a:t>
                      </a: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ยา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ARV</a:t>
                      </a:r>
                      <a:r>
                        <a:rPr lang="th-TH" sz="2000" b="1" kern="120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start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ยา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ARV</a:t>
                      </a:r>
                      <a:r>
                        <a:rPr lang="th-TH" sz="20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wks</a:t>
                      </a:r>
                      <a:r>
                        <a:rPr lang="th-TH" sz="20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</a:t>
                      </a:r>
                      <a:r>
                        <a:rPr lang="en-US" sz="20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 </a:t>
                      </a:r>
                      <a:endParaRPr lang="en-US" sz="2000" b="1" dirty="0"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500042"/>
            <a:ext cx="84296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ผลทางอ้อม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( ผลการเปลี่ยนแปลงที่เกิดขึ้นเป็นอย่างไร  การเปลี่ยนแปลงที่เกิดขึ้นช่วยแก้ปัญหาได้ดีเพียงไร )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1.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ผู้ติดเชื้อมาตามนัดได้เพิ่มขึ้น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2.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ผู้ติดเชื้อทียังไม่เริ่มยาได้รับการติดตามทุก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6 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เดือนเพิ่มขึ้น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3.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มีการประสานงานระหว่างคลินิก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/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ARV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เพิ่มขึ้น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13. </a:t>
            </a:r>
            <a:r>
              <a:rPr kumimoji="0" lang="th-TH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บทเรียนที่ได้รับ</a:t>
            </a:r>
            <a:endParaRPr kumimoji="0" lang="en-US" altLang="zh-CN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1.การพัฒนางานต้องทำตลอดเวลาเพื่อให้ได้ประโยชน์สูงสุดที่ผู้ป่วยควรจะได้รับ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2.การเก็บข้อมูลและการบันทึกที่ครอบคลุมทำให้ง่ายต่อการพัฒนา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3.การประสานงานระหว่างแผนกที่ดีย่อมส่งผลให้ผู้รับบริการได้รับการบริการที่ดี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43884"/>
            <a:ext cx="735808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ปัญหา อุปสรรค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1.ผู้รับบริการมีความเชื่อแบบเดิม หรือตามท้องถิ่น ต้องรักษากับหมอบ้านก่อนหรือหาแนวทางการรักษาทางเลือกก่อนมารับยาทำให้การรับยาต้านฯช้าลงได้ 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2.เป็นโรคที่ต้องปกปิดทำให้ผู้ดูแลไม่สามารถรู้แผนการรักษาได้ในกรณีที่ผู้ป่วยปกปิดผลเลือดกับครอบครัว หรือไม่บอกคนใกล้ชิด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3.ผู้ติดเชื้อบางคนมาด้วย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CD4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ต่ำมากๆ มีโรคเชื้อฉวยโอกาสหลายตัว เช่น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 PCP diarrhea 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ระยะเอดส์เต็มขั้นต้องรักษาตามอาการ ให้แข็งแรงขึ้นก่อนเริ่มยาต้านฯเพราะจะทำให้เกิดอาการ</a:t>
            </a:r>
            <a:r>
              <a:rPr kumimoji="0" lang="en-US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IRIS 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ทำให้เสียชีวิตเร็วขึ้น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โอกาสพัฒนาต่อเนื่อง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( กิจกรรมการพัฒนาที่กำหนดไว้ว่าจะดำเนินการต่อไปในอนาคต )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1.การเก็บข้อมูลผู้ติดเชื้ออย่างเป็นระบบ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2. การณรงค์มาเจาะเลือดหาเชื้อ</a:t>
            </a:r>
            <a:r>
              <a:rPr kumimoji="0" lang="th-TH" altLang="zh-CN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เอช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ไอวีในชุมชนกับทีมแกนำเพื่อค้นหาผู้ติดเชื้อก่อนมีอาการ</a:t>
            </a: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เอดส์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zh-CN" sz="2500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ชื่อผู้ติดต่อ นาง </a:t>
            </a:r>
            <a:r>
              <a:rPr lang="th-TH" altLang="zh-CN" sz="2500" dirty="0" err="1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วรรธ</a:t>
            </a:r>
            <a:r>
              <a:rPr lang="th-TH" altLang="zh-CN" sz="2500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กานต์ หะยีปะ</a:t>
            </a:r>
            <a:r>
              <a:rPr lang="th-TH" altLang="zh-CN" sz="2500" dirty="0" err="1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ดอเฮง</a:t>
            </a:r>
            <a:r>
              <a:rPr lang="th-TH" altLang="zh-CN" sz="2500" dirty="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ตำแหน่ง พยาบาลวิชาชีพชำนาญการ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โรงพยาบาลระแงะ </a:t>
            </a:r>
            <a:r>
              <a:rPr kumimoji="0" lang="th-TH" altLang="zh-CN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โทร์</a:t>
            </a:r>
            <a:r>
              <a:rPr lang="th-TH" altLang="zh-CN" sz="2500" smtClean="0"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ศัพท์ 0817661388</a:t>
            </a:r>
            <a:endParaRPr kumimoji="0" lang="th-TH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6714" y="742928"/>
            <a:ext cx="3886200" cy="252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บัตรส่งต่อคลินิกยาต้าน จาก </a:t>
            </a:r>
            <a:r>
              <a:rPr kumimoji="0" lang="en-US" altLang="zh-C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Counselling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HN ………………………. 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ชื่อ - สกุล 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ส่งเข้าคลินิกยาต้าน วันที่ ...................................................................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ส่งเจาะ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CD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4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วันที่ ..............................................................................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zh-CN" sz="1600" dirty="0" smtClean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dirty="0" smtClean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zh-CN" sz="1600" dirty="0" smtClean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ผู้ส่ง ........................................... ตำแหน่ง .........................................</a:t>
            </a:r>
            <a:endParaRPr kumimoji="0" lang="th-TH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857752" y="714356"/>
            <a:ext cx="3886200" cy="252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บัตรส่งต่อคลินิก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</a:t>
            </a: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จาก </a:t>
            </a:r>
            <a:r>
              <a:rPr kumimoji="0" lang="en-US" altLang="zh-C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Counselling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HN ………………………. 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ชื่อ - สกุล 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ส่งรับยา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 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วันที่ .............................................................................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ส่งคลินิกยาต้าน วันที่ .........................................................................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(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ส่งคลินิกยาต้าน เมื่อรับยา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 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ครบ 2 อาทิตย์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dirty="0" smtClean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ผู้ส่ง ........................................... ตำแหน่ง .........................................</a:t>
            </a:r>
            <a:endParaRPr kumimoji="0" lang="th-TH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6714" y="3573441"/>
            <a:ext cx="3886200" cy="252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บัตรส่งต่อคลินิกยาต้าน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ARV </a:t>
            </a: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จากคลินิก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HN ………………………. 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ชื่อ - สกุล 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รับยา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 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วันที่ .............................................................................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ส่งคลินิกยาต้าน วันที่ .........................................................................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(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ส่งคลินิกยาต้าน เมื่อรับยา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 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ครบ 2 อาทิตย์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dirty="0" smtClean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600" dirty="0" smtClean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ผู้ส่ง ........................................... ตำแหน่ง .........................................</a:t>
            </a:r>
            <a:endParaRPr kumimoji="0" lang="th-TH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786314" y="3573441"/>
            <a:ext cx="3886200" cy="2520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บัตรส่งต่อคลินิก </a:t>
            </a: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 </a:t>
            </a:r>
            <a:r>
              <a:rPr kumimoji="0" lang="th-TH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จากคลินิกยาต้านฯ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HN ………………………. 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ชื่อ - สกุล 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คัดกรอง พบว่าเป็น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TB</a:t>
            </a: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 วันที่ .............................................................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รับยาต้าน ครั้งแรก วันที่ .....................................................................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สูตรยา ...............................................................................................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นัดรับยาต้าน ครั้งต่อไป วันที่ .............................................................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zh-CN" sz="1600" dirty="0" smtClean="0">
              <a:latin typeface="TH SarabunPSK" pitchFamily="34" charset="-34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ผู้ส่ง ........................................... ตำแหน่ง .........................................</a:t>
            </a:r>
            <a:endParaRPr kumimoji="0" lang="th-TH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57224" y="214290"/>
            <a:ext cx="32861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CN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ภาคผนวก</a:t>
            </a: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smtClean="0"/>
              <a:t>คำ</a:t>
            </a:r>
            <a:r>
              <a:rPr lang="th-TH" sz="5400" dirty="0" err="1" smtClean="0"/>
              <a:t>สำคํญ</a:t>
            </a:r>
            <a:endParaRPr lang="th-TH" sz="5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ลดระยะเวลา</a:t>
            </a:r>
          </a:p>
          <a:p>
            <a:r>
              <a:rPr lang="th-TH" dirty="0" smtClean="0"/>
              <a:t>การเริ่มยา</a:t>
            </a:r>
          </a:p>
          <a:p>
            <a:r>
              <a:rPr lang="th-TH" dirty="0" smtClean="0"/>
              <a:t>ยาต้าน</a:t>
            </a:r>
            <a:r>
              <a:rPr lang="en-US" dirty="0" smtClean="0"/>
              <a:t>ARV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23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กิจกรรมในคลินิก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6" name="Picture 2" descr="M:\รูปใหม่ล่าสุด\DSCN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47291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M:\รูปใหม่ล่าสุด\DSCN13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786190"/>
            <a:ext cx="4095747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M:\รูปใหม่ล่าสุด\DSCN1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71480"/>
            <a:ext cx="3868932" cy="3196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ภาพกิจกรรม งานปีใหม่ 2556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6" name="Picture 2" descr="D:\My Documents\My 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95460"/>
            <a:ext cx="7429552" cy="4697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D:\My Documents\My 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429552" cy="4697378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กีฬาสัมพันธ์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" name="Picture 2" descr="DSC007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215" y="1981200"/>
            <a:ext cx="652757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8572560" cy="1143000"/>
          </a:xfrm>
        </p:spPr>
        <p:txBody>
          <a:bodyPr/>
          <a:lstStyle/>
          <a:p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กิจกรรมให้ความรู้เรื่องเอดส์ในโรงเรียนมัธยมตันหยง</a:t>
            </a:r>
            <a:r>
              <a:rPr lang="th-TH" sz="3600" b="1" dirty="0" err="1" smtClean="0">
                <a:latin typeface="Browallia New" pitchFamily="34" charset="-34"/>
                <a:cs typeface="Browallia New" pitchFamily="34" charset="-34"/>
              </a:rPr>
              <a:t>มัส</a:t>
            </a:r>
            <a:endParaRPr lang="th-TH" sz="3600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050" name="Picture 2" descr="D:\My Documents\My Picture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071965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My Documents\My Pictures\SAM_2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4357686" cy="3696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จัดนิทัศการวัน</a:t>
            </a:r>
            <a:r>
              <a:rPr lang="en-US" dirty="0" smtClean="0"/>
              <a:t>VCCT</a:t>
            </a:r>
            <a:r>
              <a:rPr lang="th-TH" dirty="0" smtClean="0"/>
              <a:t> </a:t>
            </a:r>
            <a:r>
              <a:rPr lang="en-US" dirty="0" smtClean="0"/>
              <a:t>day</a:t>
            </a:r>
            <a:endParaRPr lang="th-TH" dirty="0"/>
          </a:p>
        </p:txBody>
      </p:sp>
      <p:pic>
        <p:nvPicPr>
          <p:cNvPr id="2050" name="Picture 2" descr="C:\Documents and Settings\xp\Desktop\งานกะปะ\รูปจากมือถือ\IMG_20140804_101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00200"/>
            <a:ext cx="54292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1571613"/>
            <a:ext cx="27991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000" dirty="0" smtClean="0">
                <a:cs typeface="+mj-cs"/>
              </a:rPr>
              <a:t>คำคม </a:t>
            </a:r>
          </a:p>
          <a:p>
            <a:r>
              <a:rPr lang="th-TH" sz="3600" dirty="0" smtClean="0">
                <a:cs typeface="+mj-cs"/>
              </a:rPr>
              <a:t>กำลังกายที่จะหมดไป</a:t>
            </a:r>
          </a:p>
          <a:p>
            <a:r>
              <a:rPr lang="th-TH" sz="3600" dirty="0" smtClean="0">
                <a:cs typeface="+mj-cs"/>
              </a:rPr>
              <a:t>สามารถที่จะสร้างได้</a:t>
            </a:r>
          </a:p>
          <a:p>
            <a:r>
              <a:rPr lang="th-TH" sz="3600" dirty="0" smtClean="0">
                <a:cs typeface="+mj-cs"/>
              </a:rPr>
              <a:t>จากกำลังใจ จากใครบางคน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4786322"/>
            <a:ext cx="20874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000" dirty="0" smtClean="0">
                <a:latin typeface="Angsana New" pitchFamily="18" charset="-34"/>
                <a:cs typeface="Angsana New" pitchFamily="18" charset="-34"/>
              </a:rPr>
              <a:t>ขอขอบคุณ</a:t>
            </a:r>
          </a:p>
          <a:p>
            <a:r>
              <a:rPr lang="th-TH" sz="5000" dirty="0" smtClean="0">
                <a:latin typeface="Angsana New" pitchFamily="18" charset="-34"/>
                <a:cs typeface="Angsana New" pitchFamily="18" charset="-34"/>
              </a:rPr>
              <a:t>ค่ะ</a:t>
            </a:r>
            <a:endParaRPr lang="th-TH" sz="5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750137"/>
              </p:ext>
            </p:extLst>
          </p:nvPr>
        </p:nvGraphicFramePr>
        <p:xfrm>
          <a:off x="28963" y="1484784"/>
          <a:ext cx="9144001" cy="421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607"/>
                <a:gridCol w="1658201"/>
                <a:gridCol w="1871193"/>
              </a:tblGrid>
              <a:tr h="51505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อัตราการเสียชีวิต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898525"/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2555 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2556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63211">
                <a:tc>
                  <a:txBody>
                    <a:bodyPr/>
                    <a:lstStyle/>
                    <a:p>
                      <a:pPr marL="268288" indent="-268288"/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1. อัตราการเสียชีวิต ผู้ป่วยเอดส์รพ.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 ระแงะ (ร้อยละ)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baseline="0" dirty="0" smtClean="0"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24.61 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23.33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marL="361950" indent="-361950" algn="l" defTabSz="914400" rtl="0" eaLnBrk="1" latinLnBrk="0" hangingPunct="1"/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2. อัตราการเสียชีวิตในระยะ 12 เดือนแรก หลังเริ่มยาต้าน</a:t>
                      </a:r>
                      <a:r>
                        <a:rPr lang="th-TH" sz="240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ไวรัส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(ร้อยละ)</a:t>
                      </a:r>
                      <a:endParaRPr lang="th-TH" sz="2400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baseline="0" dirty="0" smtClean="0">
                          <a:latin typeface="Tahoma" pitchFamily="34" charset="0"/>
                          <a:cs typeface="Tahoma" pitchFamily="34" charset="0"/>
                        </a:rPr>
                        <a:t>16.7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7.14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268288" indent="-268288" algn="l" defTabSz="914400" rtl="0" eaLnBrk="1" latinLnBrk="0" hangingPunct="1"/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3. อัตราการเสียชีวิตก่อนรับประทานยาต้าน</a:t>
                      </a:r>
                      <a:r>
                        <a:rPr lang="th-TH" sz="240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ไวรัส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ของ โรงพยาบาลระแงะ( ร้อยละ)</a:t>
                      </a:r>
                      <a:endParaRPr lang="th-TH" sz="2400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6.66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  <a:r>
                        <a:rPr lang="th-TH" sz="2400" b="0" baseline="0" dirty="0" smtClean="0">
                          <a:latin typeface="Tahoma" pitchFamily="34" charset="0"/>
                          <a:cs typeface="Tahoma" pitchFamily="34" charset="0"/>
                        </a:rPr>
                        <a:t>.28 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17200">
                <a:tc>
                  <a:txBody>
                    <a:bodyPr/>
                    <a:lstStyle/>
                    <a:p>
                      <a:pPr marL="268288" indent="-268288" algn="l" defTabSz="914400" rtl="0" eaLnBrk="1" latinLnBrk="0" hangingPunct="1"/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4. ผู้รับยาต้าน</a:t>
                      </a:r>
                      <a:r>
                        <a:rPr lang="th-TH" sz="240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ไวรัส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รายใหม่ (ราย)</a:t>
                      </a:r>
                      <a:endParaRPr lang="th-TH" sz="2400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16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268288" indent="-268288" algn="l" defTabSz="914400" rtl="0" eaLnBrk="1" latinLnBrk="0" hangingPunct="1"/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5 .ระยะเวลาเริ่มยาต้าน</a:t>
                      </a:r>
                      <a:r>
                        <a:rPr lang="th-TH" sz="2400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ไวรัส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(อาทิตย์)</a:t>
                      </a:r>
                      <a:endParaRPr lang="th-TH" sz="2400" kern="1200" dirty="0">
                        <a:solidFill>
                          <a:schemeClr val="dk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  15 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   18 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251520" y="41519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th-TH" altLang="zh-CN" b="1" dirty="0" smtClean="0">
                <a:latin typeface="Tahoma" pitchFamily="34" charset="0"/>
                <a:ea typeface="SimSun" pitchFamily="2" charset="-122"/>
                <a:cs typeface="Tahoma" pitchFamily="34" charset="0"/>
              </a:rPr>
              <a:t>สรุปผลงานโดยย่อ</a:t>
            </a:r>
            <a:endParaRPr lang="th-TH" altLang="zh-CN" b="1" dirty="0"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ชื่อและที่อยู่ขององค์กร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 smtClean="0"/>
              <a:t>คลีนิก</a:t>
            </a:r>
            <a:r>
              <a:rPr lang="th-TH" dirty="0" smtClean="0"/>
              <a:t>ยาต้าน</a:t>
            </a:r>
            <a:r>
              <a:rPr lang="en-US" dirty="0" smtClean="0"/>
              <a:t>ARV </a:t>
            </a:r>
          </a:p>
          <a:p>
            <a:r>
              <a:rPr lang="th-TH" dirty="0" smtClean="0"/>
              <a:t>โรงพยาบาลระแงะ</a:t>
            </a:r>
          </a:p>
          <a:p>
            <a:r>
              <a:rPr lang="th-TH" dirty="0" smtClean="0"/>
              <a:t>จังหวัดนราธิวาส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0071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48680"/>
            <a:ext cx="90364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สมาชิกทีม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th-TH" altLang="zh-CN" sz="2000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th-TH" altLang="zh-CN" sz="5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1.  นาง</a:t>
            </a:r>
            <a:r>
              <a:rPr lang="th-TH" altLang="zh-CN" sz="5000" b="1" dirty="0" err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วรรธ</a:t>
            </a:r>
            <a:r>
              <a:rPr lang="th-TH" altLang="zh-CN" sz="5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กานต์	      หะยีปะ</a:t>
            </a:r>
            <a:r>
              <a:rPr lang="th-TH" altLang="zh-CN" sz="5000" b="1" dirty="0" err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ดอเฮง</a:t>
            </a:r>
            <a:r>
              <a:rPr lang="th-TH" altLang="zh-CN" sz="5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ประธาน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2.  นาง</a:t>
            </a:r>
            <a:r>
              <a:rPr kumimoji="0" lang="th-TH" altLang="zh-CN" sz="5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วรรณา</a:t>
            </a: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  		      บินยู</a:t>
            </a:r>
            <a:r>
              <a:rPr kumimoji="0" lang="th-TH" altLang="zh-CN" sz="5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โซะ</a:t>
            </a: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        กรรมการ</a:t>
            </a:r>
          </a:p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3.  นางสาวแมงซาเราะ     มาหะ</a:t>
            </a:r>
            <a:r>
              <a:rPr lang="th-TH" altLang="zh-CN" sz="5000" b="1" dirty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มะ        </a:t>
            </a:r>
            <a:r>
              <a:rPr lang="th-TH" altLang="zh-CN" sz="5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 กรรมการ</a:t>
            </a:r>
            <a:endParaRPr lang="th-TH" altLang="zh-CN" sz="5000" b="1" dirty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th-TH" altLang="zh-CN" sz="5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4.  นางสาวรอพี</a:t>
            </a:r>
            <a:r>
              <a:rPr lang="th-TH" altLang="zh-CN" sz="5000" b="1" dirty="0" err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ซัน</a:t>
            </a:r>
            <a:r>
              <a:rPr lang="th-TH" altLang="zh-CN" sz="5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	      วาจิ</a:t>
            </a: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	</a:t>
            </a:r>
            <a:r>
              <a:rPr kumimoji="0" lang="en-US" altLang="zh-CN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altLang="zh-CN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เลขานุการ</a:t>
            </a:r>
            <a:endParaRPr kumimoji="0" lang="en-US" altLang="zh-CN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143841"/>
            <a:ext cx="885698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SimSun" pitchFamily="2" charset="-122"/>
                <a:cs typeface="Tahoma" pitchFamily="34" charset="0"/>
              </a:rPr>
              <a:t>เป้าหมาย/วัตถุประสงค์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61950" indent="-361950"/>
            <a:r>
              <a:rPr lang="th-TH" sz="3200" dirty="0" smtClean="0">
                <a:latin typeface="Tahoma" pitchFamily="34" charset="0"/>
                <a:cs typeface="Tahoma" pitchFamily="34" charset="0"/>
              </a:rPr>
              <a:t>1.เพื่อลดระยะเวลาการเริ่ม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start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รับยาต้านฯผู้ที่ติดเชื้อ</a:t>
            </a:r>
            <a:r>
              <a:rPr lang="th-TH" sz="3200" dirty="0" err="1" smtClean="0">
                <a:latin typeface="Tahoma" pitchFamily="34" charset="0"/>
                <a:cs typeface="Tahoma" pitchFamily="34" charset="0"/>
              </a:rPr>
              <a:t>เอช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ไอวีและ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TB</a:t>
            </a:r>
            <a:endParaRPr lang="th-TH" sz="3200" dirty="0" smtClean="0">
              <a:latin typeface="Tahoma" pitchFamily="34" charset="0"/>
              <a:cs typeface="Tahoma" pitchFamily="34" charset="0"/>
            </a:endParaRPr>
          </a:p>
          <a:p>
            <a:pPr marL="361950" indent="-361950"/>
            <a:endParaRPr lang="th-TH" sz="1100" dirty="0" smtClean="0">
              <a:latin typeface="Tahoma" pitchFamily="34" charset="0"/>
              <a:cs typeface="Tahoma" pitchFamily="34" charset="0"/>
            </a:endParaRPr>
          </a:p>
          <a:p>
            <a:pPr marL="361950" indent="-361950"/>
            <a:r>
              <a:rPr lang="th-TH" sz="3200" dirty="0" smtClean="0">
                <a:latin typeface="Tahoma" pitchFamily="34" charset="0"/>
                <a:cs typeface="Tahoma" pitchFamily="34" charset="0"/>
              </a:rPr>
              <a:t>2.เพื่อลดอัตราการเสียชีวิตของผู้ติดเชื้อใน12เดือนแรกของการรับยาต้านฯ</a:t>
            </a:r>
          </a:p>
          <a:p>
            <a:pPr marL="361950" indent="-361950"/>
            <a:endParaRPr lang="en-US" sz="1100" dirty="0" smtClean="0">
              <a:latin typeface="Tahoma" pitchFamily="34" charset="0"/>
              <a:cs typeface="Tahoma" pitchFamily="34" charset="0"/>
            </a:endParaRPr>
          </a:p>
          <a:p>
            <a:pPr marL="361950" indent="-361950"/>
            <a:r>
              <a:rPr lang="en-US" sz="3200" dirty="0" smtClean="0">
                <a:latin typeface="Tahoma" pitchFamily="34" charset="0"/>
                <a:cs typeface="Tahoma" pitchFamily="34" charset="0"/>
              </a:rPr>
              <a:t>3.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เพื่อลดอัตราการเสียชีวิตของผู้ตดเชื้อ</a:t>
            </a:r>
            <a:r>
              <a:rPr lang="th-TH" sz="3200" dirty="0" err="1" smtClean="0">
                <a:latin typeface="Tahoma" pitchFamily="34" charset="0"/>
                <a:cs typeface="Tahoma" pitchFamily="34" charset="0"/>
              </a:rPr>
              <a:t>เอช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ไอวี/เอดส์ก่อนรับยาต้านฯ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814386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866909"/>
            <a:ext cx="8877313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ที่มาของปัญหา ระยะเวลาเริ่มยาต้าน เฉลี่ย 18 </a:t>
            </a:r>
            <a:r>
              <a:rPr kumimoji="0" lang="en-US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wks.</a:t>
            </a:r>
            <a:endParaRPr kumimoji="0" lang="th-TH" altLang="zh-CN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th-TH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441325" lvl="0" indent="-441325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ขั้นตอนการเตรียมความพร้อมในการรับประทานยาต้าน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ฯ</a:t>
            </a:r>
            <a:endParaRPr kumimoji="0" lang="th-TH" altLang="zh-CN" sz="5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441325" marR="0" lvl="0" indent="-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h-TH" altLang="zh-CN" sz="5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1 การมีส่วนร่วมของผู้ป่วย</a:t>
            </a:r>
          </a:p>
          <a:p>
            <a:pPr marL="441325" lvl="0" indent="-441325" fontAlgn="base">
              <a:spcBef>
                <a:spcPct val="0"/>
              </a:spcBef>
              <a:spcAft>
                <a:spcPct val="0"/>
              </a:spcAft>
            </a:pP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	2 การฝึกรับประทานยาต้าน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ฯ</a:t>
            </a:r>
            <a:r>
              <a:rPr kumimoji="0" lang="th-TH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ที่ </a:t>
            </a:r>
            <a:r>
              <a:rPr kumimoji="0" lang="en-US" altLang="zh-CN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clinic</a:t>
            </a:r>
            <a:r>
              <a:rPr kumimoji="0" lang="en-US" altLang="zh-CN" sz="5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SimSun" pitchFamily="2" charset="-122"/>
                <a:cs typeface="Angsana New" pitchFamily="18" charset="-34"/>
              </a:rPr>
              <a:t> ARV </a:t>
            </a:r>
          </a:p>
          <a:p>
            <a:pPr marL="441325" lvl="0" indent="-4413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000" b="1" baseline="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3 </a:t>
            </a:r>
            <a:r>
              <a:rPr lang="th-TH" altLang="zh-CN" sz="5000" b="1" baseline="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การติดตามการฝึกรับประทานยาต้าน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ฯ</a:t>
            </a:r>
            <a:endParaRPr lang="th-TH" altLang="zh-CN" sz="5000" b="1" baseline="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441325" marR="0" lvl="0" indent="-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th-TH" altLang="zh-CN" sz="5000" b="1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	4 ความพร้อมของผู้ป่วยและญาติ</a:t>
            </a:r>
            <a:endParaRPr lang="th-TH" altLang="zh-CN" sz="5000" b="1" baseline="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en-US" altLang="zh-CN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824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8737" y="857232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hlinkClick r:id="rId3" action="ppaction://hlinkfile"/>
              </a:rPr>
              <a:t>วิเคราะห์สาเหตุ</a:t>
            </a:r>
            <a:endParaRPr lang="th-TH" b="1" dirty="0"/>
          </a:p>
        </p:txBody>
      </p:sp>
      <p:cxnSp>
        <p:nvCxnSpPr>
          <p:cNvPr id="9" name="ตัวเชื่อมต่อตรง 8"/>
          <p:cNvCxnSpPr>
            <a:stCxn id="79" idx="3"/>
          </p:cNvCxnSpPr>
          <p:nvPr/>
        </p:nvCxnSpPr>
        <p:spPr>
          <a:xfrm>
            <a:off x="1885950" y="3409157"/>
            <a:ext cx="6502474" cy="19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731725" y="2355850"/>
            <a:ext cx="1125537" cy="1073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cxnSp>
        <p:nvCxnSpPr>
          <p:cNvPr id="12" name="ตัวเชื่อมต่อตรง 11"/>
          <p:cNvCxnSpPr>
            <a:stCxn id="10" idx="1"/>
          </p:cNvCxnSpPr>
          <p:nvPr/>
        </p:nvCxnSpPr>
        <p:spPr>
          <a:xfrm>
            <a:off x="731725" y="3429000"/>
            <a:ext cx="959955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flipH="1">
            <a:off x="1691680" y="2355850"/>
            <a:ext cx="165582" cy="2009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 flipV="1">
            <a:off x="1774471" y="1380452"/>
            <a:ext cx="2221465" cy="2048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774471" y="3429000"/>
            <a:ext cx="2015735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4860032" y="1380452"/>
            <a:ext cx="1728192" cy="2048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4860032" y="3429000"/>
            <a:ext cx="2376264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พระจันทร์ 23"/>
          <p:cNvSpPr/>
          <p:nvPr/>
        </p:nvSpPr>
        <p:spPr>
          <a:xfrm>
            <a:off x="8172400" y="2636912"/>
            <a:ext cx="504056" cy="176419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059932" y="1150592"/>
            <a:ext cx="800100" cy="3111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บุคลากร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588224" y="1118842"/>
            <a:ext cx="2286000" cy="3429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สิ่งแวดล้อม/อุปกรณ์/สถานที่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94124" y="6093296"/>
            <a:ext cx="1028700" cy="342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ผู้ป่วยและญาติ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734125" y="6093296"/>
            <a:ext cx="1438275" cy="342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ระบบบริการจัดการ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091208" y="1594568"/>
            <a:ext cx="2510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ข้อมูลเดิมต้องรักษา </a:t>
            </a:r>
            <a:r>
              <a:rPr lang="en-US" sz="1600" dirty="0"/>
              <a:t>TB </a:t>
            </a:r>
            <a:r>
              <a:rPr lang="th-TH" sz="1600" dirty="0"/>
              <a:t>ก่อน 2 เดือน</a:t>
            </a:r>
            <a:endParaRPr lang="en-US" sz="1600" dirty="0"/>
          </a:p>
          <a:p>
            <a:r>
              <a:rPr lang="th-TH" sz="1600" dirty="0"/>
              <a:t>             กลัวอาการของ </a:t>
            </a:r>
            <a:r>
              <a:rPr lang="en-US" sz="1600" dirty="0"/>
              <a:t>IRIS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275856" y="1901596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Start </a:t>
            </a:r>
            <a:r>
              <a:rPr lang="th-TH" sz="1600" dirty="0"/>
              <a:t> ยาช้ากว่า </a:t>
            </a:r>
            <a:r>
              <a:rPr lang="en-US" sz="1600" dirty="0"/>
              <a:t>CPG</a:t>
            </a:r>
          </a:p>
          <a:p>
            <a:r>
              <a:rPr lang="th-TH" sz="1600" dirty="0"/>
              <a:t> </a:t>
            </a:r>
            <a:r>
              <a:rPr lang="th-TH" sz="1600" dirty="0" smtClean="0"/>
              <a:t> </a:t>
            </a:r>
            <a:r>
              <a:rPr lang="th-TH" sz="1600" dirty="0"/>
              <a:t>ไม่ได้นัดวันมารับยา/คลินิก </a:t>
            </a:r>
            <a:r>
              <a:rPr lang="en-US" sz="1600" dirty="0"/>
              <a:t>ARV</a:t>
            </a:r>
          </a:p>
          <a:p>
            <a:r>
              <a:rPr lang="th-TH" sz="1600" dirty="0"/>
              <a:t>   ไม่บันทึกข้อมูลในทะเบียน</a:t>
            </a:r>
          </a:p>
        </p:txBody>
      </p:sp>
      <p:cxnSp>
        <p:nvCxnSpPr>
          <p:cNvPr id="32" name="ตัวเชื่อมต่อตรง 31"/>
          <p:cNvCxnSpPr/>
          <p:nvPr/>
        </p:nvCxnSpPr>
        <p:spPr>
          <a:xfrm>
            <a:off x="3275856" y="22048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>
            <a:off x="3083315" y="2204864"/>
            <a:ext cx="336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flipV="1">
            <a:off x="2885203" y="2492896"/>
            <a:ext cx="5346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2525163" y="2780928"/>
            <a:ext cx="894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flipV="1">
            <a:off x="3790206" y="1772816"/>
            <a:ext cx="301002" cy="40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 flipV="1">
            <a:off x="3790206" y="1976079"/>
            <a:ext cx="669776" cy="20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84168" y="2409427"/>
            <a:ext cx="1798315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โรคที่ปกปิดญาติ/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ชุมชน/สังคมรังเกียจ 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20356" y="1589203"/>
            <a:ext cx="1628775" cy="6156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ไม่มีการเตือน/ดูแลเฉพาะด้าน</a:t>
            </a:r>
            <a:endParaRPr lang="th-TH" sz="1400" dirty="0"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ไม่รู้แผนการรักษา</a:t>
            </a:r>
            <a:endParaRPr kumimoji="0" lang="th-T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11760" y="3373438"/>
            <a:ext cx="406206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      ทำงานมาเลย์/ย้ายถิ่น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ไม่มาตามนัด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รักษาตามเชื่อก่อน/หมอบ้าน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     อาย       โรคน่ารังเกียจของชุมชน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                   ปกปิด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มีอาการแย่/ระยะเอดส์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CD4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ต่ำมาก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  ไม่พร้อมรับยา          กลัวดื้อยา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                         กินยายุ่งยาก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                                         ใช้เวลาในการตัดสินใจ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>
            <a:off x="2123728" y="389705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 flipV="1">
            <a:off x="3386448" y="3537909"/>
            <a:ext cx="342531" cy="378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3386448" y="3937656"/>
            <a:ext cx="318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3940707" y="4221088"/>
            <a:ext cx="1677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>
            <a:off x="3940707" y="4221088"/>
            <a:ext cx="27125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>
            <a:off x="3152537" y="5229200"/>
            <a:ext cx="405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ลูกศรเชื่อมต่อแบบตรง 50"/>
          <p:cNvCxnSpPr/>
          <p:nvPr/>
        </p:nvCxnSpPr>
        <p:spPr>
          <a:xfrm>
            <a:off x="4211960" y="5229200"/>
            <a:ext cx="295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ลูกศรเชื่อมต่อแบบตรง 52"/>
          <p:cNvCxnSpPr/>
          <p:nvPr/>
        </p:nvCxnSpPr>
        <p:spPr>
          <a:xfrm>
            <a:off x="4211960" y="5229200"/>
            <a:ext cx="2308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>
            <a:off x="3419872" y="3915952"/>
            <a:ext cx="137841" cy="845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ลูกศรเชื่อมต่อแบบตรง 56"/>
          <p:cNvCxnSpPr/>
          <p:nvPr/>
        </p:nvCxnSpPr>
        <p:spPr>
          <a:xfrm>
            <a:off x="5004048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5715000" y="3373438"/>
            <a:ext cx="34290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แนวทางการรักษา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(CPG) 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มีระยะเวลาในการเริ่มยาต้านนาน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ผล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CD4 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จาก รพ.นราธิวาสฯ ได้ 2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wks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     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ขาดการประสานงาน</a:t>
            </a:r>
            <a:r>
              <a:rPr kumimoji="0" lang="th-TH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ร่ะ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เหว่างแผนก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Csg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/TB/ARV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cxnSp>
        <p:nvCxnSpPr>
          <p:cNvPr id="66" name="ตัวเชื่อมต่อตรง 65"/>
          <p:cNvCxnSpPr/>
          <p:nvPr/>
        </p:nvCxnSpPr>
        <p:spPr>
          <a:xfrm>
            <a:off x="5148064" y="372693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ตัวเชื่อมต่อตรง 67"/>
          <p:cNvCxnSpPr/>
          <p:nvPr/>
        </p:nvCxnSpPr>
        <p:spPr>
          <a:xfrm>
            <a:off x="5508104" y="422108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ตรง 69"/>
          <p:cNvCxnSpPr/>
          <p:nvPr/>
        </p:nvCxnSpPr>
        <p:spPr>
          <a:xfrm>
            <a:off x="5868144" y="450912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/>
          <p:cNvCxnSpPr>
            <a:stCxn id="30" idx="3"/>
          </p:cNvCxnSpPr>
          <p:nvPr/>
        </p:nvCxnSpPr>
        <p:spPr>
          <a:xfrm>
            <a:off x="5652120" y="2409428"/>
            <a:ext cx="468052" cy="8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ลูกศรเชื่อมต่อแบบตรง 73"/>
          <p:cNvCxnSpPr/>
          <p:nvPr/>
        </p:nvCxnSpPr>
        <p:spPr>
          <a:xfrm flipV="1">
            <a:off x="7092280" y="1850598"/>
            <a:ext cx="328076" cy="554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ลูกศรเชื่อมต่อแบบตรง 77"/>
          <p:cNvCxnSpPr/>
          <p:nvPr/>
        </p:nvCxnSpPr>
        <p:spPr>
          <a:xfrm flipV="1">
            <a:off x="7092280" y="2179343"/>
            <a:ext cx="360982" cy="271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984250" y="2884488"/>
            <a:ext cx="9017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ระยะเวลาเริ่มยาต้านนาน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18wks.(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ปี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56)</a:t>
            </a:r>
            <a:endParaRPr kumimoji="0" lang="th-T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1.gstatic.com/images?q=tbn:ANd9GcRAo-7kQGkXn1iBVC9UffSi1NJQbXCBN_ao9rAv7gx9HV020U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7143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กิจกรรมที่ดำเนินการ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th-TH" altLang="zh-CN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SimSun" pitchFamily="2" charset="-122"/>
                <a:cs typeface="TH SarabunPSK" pitchFamily="34" charset="-34"/>
              </a:rPr>
              <a:t>	</a:t>
            </a:r>
            <a:endParaRPr kumimoji="0" lang="en-US" altLang="zh-CN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72068"/>
              </p:ext>
            </p:extLst>
          </p:nvPr>
        </p:nvGraphicFramePr>
        <p:xfrm>
          <a:off x="1" y="714356"/>
          <a:ext cx="9108503" cy="6115286"/>
        </p:xfrm>
        <a:graphic>
          <a:graphicData uri="http://schemas.openxmlformats.org/drawingml/2006/table">
            <a:tbl>
              <a:tblPr/>
              <a:tblGrid>
                <a:gridCol w="3012165"/>
                <a:gridCol w="3012165"/>
                <a:gridCol w="3084173"/>
              </a:tblGrid>
              <a:tr h="227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สาเหตุ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แนวทางแก้ไข</a:t>
                      </a: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ผลลัพธ์</a:t>
                      </a: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3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บุคลากร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ไม่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นัดวันรับยา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ไม่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ลงทะเบียน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รักษา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OI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/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TB 2 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เดือนก่อน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กังวล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กับอาการ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IRIS</a:t>
                      </a: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ทำบัตรนัด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ทำทะเบียนผู้ป่วยยังไม่เริ่มยา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start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ยา</a:t>
                      </a:r>
                      <a:r>
                        <a:rPr lang="en-US" sz="1600" dirty="0" err="1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arv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หลังรับยา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TB 2 wks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ปรึกษาแพทย์เชี่ยวชาญก่อนเริ่ม</a:t>
                      </a: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ยา</a:t>
                      </a:r>
                      <a:r>
                        <a:rPr lang="th-TH" sz="1600" b="1" dirty="0" smtClean="0">
                          <a:latin typeface="Tahoma" pitchFamily="34" charset="0"/>
                          <a:cs typeface="Tahoma" pitchFamily="34" charset="0"/>
                        </a:rPr>
                        <a:t>ฯ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มีบัตรนัดระหว่างแผนก</a:t>
                      </a: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มีทะเบียนผู้ป่วยยังไม่รับยา</a:t>
                      </a: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รับยาได้เร็วขึ้น</a:t>
                      </a: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แพทย์มีความมั่นใจมากขึ้น</a:t>
                      </a: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7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ผู้รับบริการ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ไม่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มาตามนัด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/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ญาติมารับยา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ทำงาน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มาเลย์ /ย้ายถิ่น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</a:t>
                      </a:r>
                      <a:r>
                        <a:rPr lang="en-US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aids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เต็มขั้นมีโรคแทรกซ้อน</a:t>
                      </a: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มาก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 </a:t>
                      </a:r>
                      <a:r>
                        <a:rPr lang="en-US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TB/P</a:t>
                      </a:r>
                      <a:r>
                        <a:rPr lang="en-US" sz="1600" i="1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CP</a:t>
                      </a:r>
                      <a:r>
                        <a:rPr lang="en-US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เพลีย รับยาไม่ได้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ไม่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ยอมรับยาอาการสบายดี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ไม่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พร้อมรับยา กลัวดื้อยา ยุ่งยาก </a:t>
                      </a:r>
                      <a:endParaRPr lang="th-TH" sz="1600" dirty="0" smtClean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 ใช้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เวลาในการตัดสินใจ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-แกนนำตาม</a:t>
                      </a:r>
                      <a:r>
                        <a:rPr lang="th-TH" sz="1600" dirty="0" err="1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เยียม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บ้าน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รับยาก่อนไปมาเลย์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อธิบายขั้นตอน/ผลการไม่รับยา/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start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ยาภายใน2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wks.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-ให้ดูรูประยะเอดส์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 err="1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พบเภษัช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กร/พยาบาล/แกนนำกระตุ้นการตัดสินใจให้เร็วขึ้น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ผู้ป่วยมาตามนัดร้อยละ92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อัตราตายไม่เพิ่มไปกว่าเดิม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ยอมรับยาเร็ว</a:t>
                      </a: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ขึ้น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82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ระบบบริการ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ขาด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การประสานงาน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 </a:t>
                      </a:r>
                      <a:r>
                        <a:rPr lang="th-TH" sz="1600" dirty="0" err="1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คลีนิค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TB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และ</a:t>
                      </a:r>
                      <a:r>
                        <a:rPr lang="en-US" sz="1600" dirty="0" err="1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arv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ไม่ตรงกัน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 แนวทาง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CPG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ระยะเวลาในการเริ่มยาแต่ละขั้นตอนนาน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ผล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CD4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จากรพ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.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นราฯ ได้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2 wks.</a:t>
                      </a: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ทำบัตรนัดข้ามคลินิก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ประสานทาง</a:t>
                      </a:r>
                      <a:r>
                        <a:rPr lang="th-TH" sz="1600" dirty="0" err="1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โทร์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ศัพท์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CPG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ใหม่ลดระยะเวลาลง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-ขอ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ผล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1 wks.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เฉพาะรายใหม่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มีบัตรส่งต่อระหว่างแผนก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มีข้อมูลของผู้ป่วย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มี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CPG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ใหม่ลดระยะเวลาลง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ได้ผลเลือดเร็วขึ้น 1 อาทิตย์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8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สถานที่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/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สิ่งแวดล้อม/ชุมชน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-โรคที่รังเกียจของสังคม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/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ชุม</a:t>
                      </a:r>
                      <a:r>
                        <a:rPr lang="th-TH" sz="1600" dirty="0" smtClean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ชนไม่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กล้ามารักษา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-ญาติไม่รู้แผนการรักษา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ให้ความรู้ในชุมชน</a:t>
                      </a: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Counselling</a:t>
                      </a:r>
                      <a:r>
                        <a:rPr lang="th-TH" sz="160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เรื่องการบอกผลเลือด</a:t>
                      </a:r>
                      <a:endParaRPr lang="en-US" sz="160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มีโครงการ</a:t>
                      </a:r>
                      <a:r>
                        <a:rPr lang="en-US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VCCT</a:t>
                      </a: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ในชุมชน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ahoma" pitchFamily="34" charset="0"/>
                          <a:ea typeface="SimSun"/>
                          <a:cs typeface="Tahoma" pitchFamily="34" charset="0"/>
                        </a:rPr>
                        <a:t>ผู้ป่วยมีความมั่นใจบอกผลเลือดกับญาติ</a:t>
                      </a:r>
                      <a:endParaRPr lang="en-US" sz="1600" dirty="0">
                        <a:latin typeface="Tahoma" pitchFamily="34" charset="0"/>
                        <a:ea typeface="SimSun"/>
                        <a:cs typeface="Tahoma" pitchFamily="34" charset="0"/>
                      </a:endParaRPr>
                    </a:p>
                  </a:txBody>
                  <a:tcPr marL="46411" marR="46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2115</Words>
  <Application>Microsoft Office PowerPoint</Application>
  <PresentationFormat>นำเสนอทางหน้าจอ (4:3)</PresentationFormat>
  <Paragraphs>411</Paragraphs>
  <Slides>25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ชุดรูปแบบของ Office</vt:lpstr>
      <vt:lpstr>งานนำเสนอ PowerPoint</vt:lpstr>
      <vt:lpstr>คำสำคํญ</vt:lpstr>
      <vt:lpstr>งานนำเสนอ PowerPoint</vt:lpstr>
      <vt:lpstr>ชื่อและที่อยู่ขององค์กร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กิจกรรมในคลินิก</vt:lpstr>
      <vt:lpstr>ภาพกิจกรรม งานปีใหม่ 2556</vt:lpstr>
      <vt:lpstr>กีฬาสัมพันธ์</vt:lpstr>
      <vt:lpstr>กิจกรรมให้ความรู้เรื่องเอดส์ในโรงเรียนมัธยมตันหยงมัส</vt:lpstr>
      <vt:lpstr>จัดนิทัศการวันVCCT day</vt:lpstr>
      <vt:lpstr>งานนำเสนอ PowerPoint</vt:lpstr>
    </vt:vector>
  </TitlesOfParts>
  <Company>rangae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Prakan-nb</dc:creator>
  <cp:lastModifiedBy>NCS</cp:lastModifiedBy>
  <cp:revision>156</cp:revision>
  <dcterms:created xsi:type="dcterms:W3CDTF">2013-06-07T22:34:47Z</dcterms:created>
  <dcterms:modified xsi:type="dcterms:W3CDTF">2014-11-01T13:25:56Z</dcterms:modified>
</cp:coreProperties>
</file>